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70" r:id="rId13"/>
    <p:sldId id="272" r:id="rId14"/>
    <p:sldId id="275" r:id="rId15"/>
    <p:sldId id="276" r:id="rId16"/>
    <p:sldId id="277" r:id="rId17"/>
    <p:sldId id="27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D92D-6266-45F6-B335-526A5186C529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D90C-7A73-4CB0-9B28-3C85D0610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D92D-6266-45F6-B335-526A5186C529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D90C-7A73-4CB0-9B28-3C85D0610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D92D-6266-45F6-B335-526A5186C529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D90C-7A73-4CB0-9B28-3C85D0610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D92D-6266-45F6-B335-526A5186C529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D90C-7A73-4CB0-9B28-3C85D0610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D92D-6266-45F6-B335-526A5186C529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D90C-7A73-4CB0-9B28-3C85D0610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D92D-6266-45F6-B335-526A5186C529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D90C-7A73-4CB0-9B28-3C85D0610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D92D-6266-45F6-B335-526A5186C529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D90C-7A73-4CB0-9B28-3C85D0610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D92D-6266-45F6-B335-526A5186C529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D90C-7A73-4CB0-9B28-3C85D0610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D92D-6266-45F6-B335-526A5186C529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D90C-7A73-4CB0-9B28-3C85D0610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D92D-6266-45F6-B335-526A5186C529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7D90C-7A73-4CB0-9B28-3C85D0610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D92D-6266-45F6-B335-526A5186C529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117D90C-7A73-4CB0-9B28-3C85D06102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AF4D92D-6266-45F6-B335-526A5186C529}" type="datetimeFigureOut">
              <a:rPr lang="ru-RU" smtClean="0"/>
              <a:pPr/>
              <a:t>23.03.2016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117D90C-7A73-4CB0-9B28-3C85D06102C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57232"/>
            <a:ext cx="7851648" cy="2714644"/>
          </a:xfrm>
        </p:spPr>
        <p:txBody>
          <a:bodyPr>
            <a:normAutofit/>
          </a:bodyPr>
          <a:lstStyle/>
          <a:p>
            <a:r>
              <a:rPr lang="ru-RU" dirty="0" smtClean="0"/>
              <a:t>Как помочь детям подготовиться к экзаменам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071942"/>
            <a:ext cx="7854696" cy="1428760"/>
          </a:xfrm>
        </p:spPr>
        <p:txBody>
          <a:bodyPr/>
          <a:lstStyle/>
          <a:p>
            <a:pPr marR="0"/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b="1" i="1" dirty="0" smtClean="0"/>
              <a:t>Обратите внимание на питание ребенка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00372"/>
            <a:ext cx="8229600" cy="3324228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>
                <a:latin typeface="+mj-lt"/>
              </a:rPr>
              <a:t>            </a:t>
            </a:r>
            <a:r>
              <a:rPr lang="ru-RU" sz="3600" dirty="0" smtClean="0">
                <a:latin typeface="+mj-lt"/>
              </a:rPr>
              <a:t>Во время интенсивного умственного напряжения ему необходима питательная и разнообразная пища, сбалансированный комплекс витаминов. Такие продукты, как рыба, творог, орехи, курага стимулируют работу головного мозга.</a:t>
            </a:r>
          </a:p>
          <a:p>
            <a:pPr algn="just"/>
            <a:endParaRPr lang="ru-RU" sz="3600" dirty="0"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571636"/>
          </a:xfrm>
        </p:spPr>
        <p:txBody>
          <a:bodyPr>
            <a:normAutofit/>
          </a:bodyPr>
          <a:lstStyle/>
          <a:p>
            <a:pPr algn="r"/>
            <a:r>
              <a:rPr lang="ru-RU" sz="4000" b="1" i="1" dirty="0" smtClean="0"/>
              <a:t>Ознакомьте ребенка с методикой подготовки к экзаменам</a:t>
            </a:r>
            <a:endParaRPr lang="ru-R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11004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+mj-lt"/>
              </a:rPr>
              <a:t>         Не имеет смысла зазубривать весь фактический материал, достаточно просмотреть ключевые моменты и уловить смысл и логику материала. Очень полезно делать краткие схематические выписки и таблицы, упорядочивая изучаемый материал по плану. Если он этого не умеет, покажите ему, как это делается на практике. Основные формулы и определения можно выписать на листочках и повесить над письменным столом, над кроватью и т.д.</a:t>
            </a:r>
          </a:p>
          <a:p>
            <a:pPr algn="just"/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296284"/>
          </a:xfrm>
        </p:spPr>
        <p:txBody>
          <a:bodyPr>
            <a:noAutofit/>
          </a:bodyPr>
          <a:lstStyle/>
          <a:p>
            <a:pPr algn="r"/>
            <a:r>
              <a:rPr lang="ru-RU" sz="4000" b="1" i="1" dirty="0" smtClean="0"/>
              <a:t>Приучайте ребенка ориентироваться во времени и уметь его распределять при выполнении заданий</a:t>
            </a:r>
            <a:endParaRPr lang="ru-R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876"/>
            <a:ext cx="8229600" cy="275272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>
                <a:latin typeface="+mj-lt"/>
              </a:rPr>
              <a:t>               </a:t>
            </a:r>
            <a:r>
              <a:rPr lang="ru-RU" sz="2800" dirty="0" smtClean="0">
                <a:latin typeface="+mj-lt"/>
              </a:rPr>
              <a:t>Тогда у ребенка будет навык умения концентрироваться на протяжении всего тестирования, придаст ему спокойствие и снимет излишнюю тревожность. Если ребенок не носит часов, обязательно дайте ему часы на экзамен.</a:t>
            </a:r>
          </a:p>
          <a:p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96152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/>
              <a:t>Ребенку всегда передается волнение родителей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496"/>
            <a:ext cx="8229600" cy="346710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+mj-lt"/>
              </a:rPr>
              <a:t>         </a:t>
            </a:r>
            <a:r>
              <a:rPr lang="ru-RU" sz="3800" dirty="0" smtClean="0">
                <a:latin typeface="+mj-lt"/>
              </a:rPr>
              <a:t>Контролируйте себя. Не повышайте тревожность ребенка накануне экзаменов - это может отрицательно сказаться на результате экзамена. Если взрослые в ответственный момент могут справиться со своими эмоциями, то ребенок, в силу возрастных особенностей может эмоционально "сорваться".</a:t>
            </a:r>
            <a:endParaRPr lang="ru-RU" sz="3800" dirty="0"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Признаки стресса</a:t>
            </a:r>
            <a:br>
              <a:rPr lang="ru-RU" dirty="0" smtClean="0"/>
            </a:br>
            <a:r>
              <a:rPr lang="ru-RU" dirty="0" smtClean="0"/>
              <a:t>                     • физические: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+mj-lt"/>
              </a:rPr>
              <a:t>хроническая усталость, слабость, нарушение сна (сонливость или бессонница), </a:t>
            </a:r>
          </a:p>
          <a:p>
            <a:r>
              <a:rPr lang="ru-RU" dirty="0" smtClean="0">
                <a:latin typeface="+mj-lt"/>
              </a:rPr>
              <a:t>холодные руки или ноги, повышенная потливость или выраженная сухость кожи, </a:t>
            </a:r>
          </a:p>
          <a:p>
            <a:r>
              <a:rPr lang="ru-RU" dirty="0" smtClean="0">
                <a:latin typeface="+mj-lt"/>
              </a:rPr>
              <a:t>сухость во рту или в горле, </a:t>
            </a:r>
          </a:p>
          <a:p>
            <a:r>
              <a:rPr lang="ru-RU" dirty="0" smtClean="0">
                <a:latin typeface="+mj-lt"/>
              </a:rPr>
              <a:t>аллергические реакции, </a:t>
            </a:r>
          </a:p>
          <a:p>
            <a:r>
              <a:rPr lang="ru-RU" dirty="0" smtClean="0">
                <a:latin typeface="+mj-lt"/>
              </a:rPr>
              <a:t>речевые затруднения (заикания и пр.), </a:t>
            </a:r>
          </a:p>
          <a:p>
            <a:r>
              <a:rPr lang="ru-RU" dirty="0" smtClean="0">
                <a:latin typeface="+mj-lt"/>
              </a:rPr>
              <a:t>резкая прибавка или потеря в весе, </a:t>
            </a:r>
          </a:p>
          <a:p>
            <a:r>
              <a:rPr lang="ru-RU" dirty="0" smtClean="0">
                <a:latin typeface="+mj-lt"/>
              </a:rPr>
              <a:t>боли различного характера (в голове, груди, животе, шее, спине и т.д.).</a:t>
            </a:r>
          </a:p>
          <a:p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Признаки стресса</a:t>
            </a:r>
            <a:br>
              <a:rPr lang="ru-RU" dirty="0" smtClean="0"/>
            </a:br>
            <a:r>
              <a:rPr lang="ru-RU" dirty="0" smtClean="0"/>
              <a:t>                     • эмоциональные: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3679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+mj-lt"/>
              </a:rPr>
              <a:t>беспокойство, </a:t>
            </a:r>
          </a:p>
          <a:p>
            <a:r>
              <a:rPr lang="ru-RU" dirty="0" smtClean="0">
                <a:latin typeface="+mj-lt"/>
              </a:rPr>
              <a:t>сниженный фон настроения, </a:t>
            </a:r>
          </a:p>
          <a:p>
            <a:r>
              <a:rPr lang="ru-RU" dirty="0" smtClean="0">
                <a:latin typeface="+mj-lt"/>
              </a:rPr>
              <a:t>частые слезы, </a:t>
            </a:r>
          </a:p>
          <a:p>
            <a:r>
              <a:rPr lang="ru-RU" dirty="0" smtClean="0">
                <a:latin typeface="+mj-lt"/>
              </a:rPr>
              <a:t>ночные кошмары, </a:t>
            </a:r>
          </a:p>
          <a:p>
            <a:r>
              <a:rPr lang="ru-RU" dirty="0" smtClean="0">
                <a:latin typeface="+mj-lt"/>
              </a:rPr>
              <a:t>безразличие к окружающим, близким, к собственной судьбе, </a:t>
            </a:r>
          </a:p>
          <a:p>
            <a:r>
              <a:rPr lang="ru-RU" dirty="0" smtClean="0">
                <a:latin typeface="+mj-lt"/>
              </a:rPr>
              <a:t>повышенная возбудимость, </a:t>
            </a:r>
          </a:p>
          <a:p>
            <a:r>
              <a:rPr lang="ru-RU" dirty="0" smtClean="0">
                <a:latin typeface="+mj-lt"/>
              </a:rPr>
              <a:t>необычная агрессивность, </a:t>
            </a:r>
          </a:p>
          <a:p>
            <a:r>
              <a:rPr lang="ru-RU" dirty="0" smtClean="0">
                <a:latin typeface="+mj-lt"/>
              </a:rPr>
              <a:t>раздражительность, нервозность по пустяковым поводам.</a:t>
            </a:r>
          </a:p>
          <a:p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Признаки стресса</a:t>
            </a:r>
            <a:br>
              <a:rPr lang="ru-RU" dirty="0" smtClean="0"/>
            </a:br>
            <a:r>
              <a:rPr lang="ru-RU" dirty="0" smtClean="0"/>
              <a:t>                   • поведенческие: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3679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+mj-lt"/>
              </a:rPr>
              <a:t>ослабление памяти, </a:t>
            </a:r>
          </a:p>
          <a:p>
            <a:r>
              <a:rPr lang="ru-RU" dirty="0" smtClean="0">
                <a:latin typeface="+mj-lt"/>
              </a:rPr>
              <a:t>нарушение концентрации внимания, невозможность сосредоточиться, </a:t>
            </a:r>
          </a:p>
          <a:p>
            <a:r>
              <a:rPr lang="ru-RU" dirty="0" smtClean="0">
                <a:latin typeface="+mj-lt"/>
              </a:rPr>
              <a:t>неспособность к принятию решений, постоянное откладывание дел на завтра, </a:t>
            </a:r>
          </a:p>
          <a:p>
            <a:r>
              <a:rPr lang="ru-RU" dirty="0" smtClean="0">
                <a:latin typeface="+mj-lt"/>
              </a:rPr>
              <a:t>потеря интереса к своему внешнему виду, </a:t>
            </a:r>
          </a:p>
          <a:p>
            <a:r>
              <a:rPr lang="ru-RU" dirty="0" smtClean="0">
                <a:latin typeface="+mj-lt"/>
              </a:rPr>
              <a:t>навязчивые движения (кручение волос, кусание ногтей, притопывание ногой, постукивание пальцами и пр.), </a:t>
            </a:r>
          </a:p>
          <a:p>
            <a:r>
              <a:rPr lang="ru-RU" dirty="0" smtClean="0">
                <a:latin typeface="+mj-lt"/>
              </a:rPr>
              <a:t>пронзительный нервный смех, </a:t>
            </a:r>
          </a:p>
          <a:p>
            <a:r>
              <a:rPr lang="ru-RU" dirty="0" smtClean="0">
                <a:latin typeface="+mj-lt"/>
              </a:rPr>
              <a:t>изменение пищевых привычек (голодание или избыточный прием пищи),</a:t>
            </a:r>
          </a:p>
          <a:p>
            <a:r>
              <a:rPr lang="ru-RU" dirty="0" smtClean="0">
                <a:latin typeface="+mj-lt"/>
              </a:rPr>
              <a:t> злоупотребление лекарствами, употребление алкоголя, курение.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142984"/>
            <a:ext cx="7772400" cy="3357586"/>
          </a:xfrm>
        </p:spPr>
        <p:txBody>
          <a:bodyPr/>
          <a:lstStyle/>
          <a:p>
            <a:pPr algn="ctr"/>
            <a:r>
              <a:rPr lang="ru-RU" sz="4800" i="1" dirty="0" smtClean="0"/>
              <a:t>Уважаемые родители!</a:t>
            </a:r>
            <a:br>
              <a:rPr lang="ru-RU" sz="4800" i="1" dirty="0" smtClean="0"/>
            </a:br>
            <a:r>
              <a:rPr lang="ru-RU" sz="4800" i="1" dirty="0" smtClean="0"/>
              <a:t>Ваша любовь и поддержка - самая важная помощь ребёнку!</a:t>
            </a:r>
            <a:endParaRPr lang="ru-RU" sz="4800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4572008"/>
            <a:ext cx="7772400" cy="1643074"/>
          </a:xfrm>
        </p:spPr>
        <p:txBody>
          <a:bodyPr>
            <a:normAutofit/>
          </a:bodyPr>
          <a:lstStyle/>
          <a:p>
            <a:pPr algn="ctr"/>
            <a:endParaRPr lang="ru-RU" sz="4000" b="1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6759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/>
              <a:t>Самое главное в ходе подготовки к экзаменам </a:t>
            </a:r>
            <a:endParaRPr lang="ru-RU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43248"/>
            <a:ext cx="8229600" cy="318135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+mj-lt"/>
              </a:rPr>
              <a:t>обеспечить подходящие условия для занятий;</a:t>
            </a:r>
          </a:p>
          <a:p>
            <a:r>
              <a:rPr lang="ru-RU" sz="3600" dirty="0" smtClean="0">
                <a:latin typeface="+mj-lt"/>
              </a:rPr>
              <a:t>укрепить уверенность ребёнка в себе;</a:t>
            </a:r>
          </a:p>
          <a:p>
            <a:r>
              <a:rPr lang="ru-RU" sz="3600" dirty="0" smtClean="0">
                <a:latin typeface="+mj-lt"/>
              </a:rPr>
              <a:t>снизить напряжение и тревожность ребенка.</a:t>
            </a:r>
          </a:p>
          <a:p>
            <a:endParaRPr lang="ru-RU" sz="360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928694"/>
          </a:xfrm>
        </p:spPr>
        <p:txBody>
          <a:bodyPr/>
          <a:lstStyle/>
          <a:p>
            <a:r>
              <a:rPr lang="ru-RU" b="1" i="1" dirty="0" smtClean="0"/>
              <a:t>Подбадривайте детей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28934"/>
            <a:ext cx="8229600" cy="3395666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+mj-lt"/>
              </a:rPr>
              <a:t>           </a:t>
            </a:r>
            <a:r>
              <a:rPr lang="ru-RU" sz="3600" dirty="0" smtClean="0">
                <a:latin typeface="+mj-lt"/>
              </a:rPr>
              <a:t>Хвалите их за то, что они делают. Повышайте их уверенность в себе, так как чем больше ребенок боится неудачи, тем более вероятность допущения ошибок.</a:t>
            </a:r>
          </a:p>
          <a:p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96152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/>
              <a:t>Наблюдайте за самочувствием ребенка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82429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i="1" dirty="0" smtClean="0">
                <a:latin typeface="+mj-lt"/>
              </a:rPr>
              <a:t>           </a:t>
            </a:r>
            <a:r>
              <a:rPr lang="ru-RU" sz="3200" dirty="0" smtClean="0">
                <a:latin typeface="+mj-lt"/>
              </a:rPr>
              <a:t>Никто, кроме Вас, не сможет вовремя заметить и предотвратить ухудшение состояния ребенка, связанное с переутомлением, стрессом. Первый шаг на пути избавления вашего ребенка от стресса состоит в том, чтобы научиться распознавать определенные признаки, сообщающие о том, что он испытывает стресс.</a:t>
            </a:r>
          </a:p>
          <a:p>
            <a:pPr algn="just"/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38962"/>
          </a:xfrm>
        </p:spPr>
        <p:txBody>
          <a:bodyPr/>
          <a:lstStyle/>
          <a:p>
            <a:r>
              <a:rPr lang="ru-RU" b="1" i="1" dirty="0" smtClean="0"/>
              <a:t>Соблюдайте режим дня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395798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+mj-lt"/>
              </a:rPr>
              <a:t>            </a:t>
            </a:r>
            <a:r>
              <a:rPr lang="ru-RU" sz="2800" dirty="0" smtClean="0">
                <a:latin typeface="+mj-lt"/>
              </a:rPr>
              <a:t>Сон должен быть не менее 8 часов. Каждый день находите возможность 1-1,5 бывать на свежем воздухе, отводить время для физических упражнений. Учитывайте биологические ритмы при подготовке к экзаменам. Лучшее время для занятий – с 9.00 до 13.00 и с 16.30 до 19.30. Определи кто ваш ребёнок: «сова» или «жаворонок», и в зависимости от этого максимально используй утренние или вечерние часы. </a:t>
            </a:r>
          </a:p>
          <a:p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24714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/>
              <a:t>Поощряйте физическую активность ребёнка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92909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i="1" dirty="0" smtClean="0">
                <a:latin typeface="+mj-lt"/>
              </a:rPr>
              <a:t>           </a:t>
            </a:r>
            <a:r>
              <a:rPr lang="ru-RU" sz="3200" dirty="0" smtClean="0">
                <a:latin typeface="+mj-lt"/>
              </a:rPr>
              <a:t>Медики рекомендуют в период подготовки к экзамену придерживаться обычный режим дня. День должен начинаться с утренней гимнастики. Физическая нагрузка в период напряженного умственного труда, когда дневная двигательная активность значительно снижена, особенно необходима.</a:t>
            </a:r>
          </a:p>
          <a:p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b="1" i="1" dirty="0" smtClean="0"/>
              <a:t>Контролируйте режим подготовки ребенка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>
                <a:latin typeface="+mj-lt"/>
              </a:rPr>
              <a:t>         </a:t>
            </a:r>
            <a:r>
              <a:rPr lang="ru-RU" sz="3200" dirty="0" smtClean="0">
                <a:latin typeface="+mj-lt"/>
              </a:rPr>
              <a:t>Не допускайте перегрузок, объясните ему, что он обязательно должен чередовать занятия с отдыхом. Оптимальный режим занятий – 40 минут, 10 минут перерыв. В перерыве лучше заняться не умственной, а физической деятельностью: помыть посуду, громко спеть свою любимую песню, потанцевать, порисовать, посмотреть в окно, выпить чай, сделать зарядку, принять душ. </a:t>
            </a:r>
          </a:p>
          <a:p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38962"/>
          </a:xfrm>
        </p:spPr>
        <p:txBody>
          <a:bodyPr/>
          <a:lstStyle/>
          <a:p>
            <a:pPr algn="r"/>
            <a:r>
              <a:rPr lang="ru-RU" dirty="0" smtClean="0"/>
              <a:t>Строго противопоказано 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403860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+mj-lt"/>
              </a:rPr>
              <a:t>            </a:t>
            </a:r>
            <a:r>
              <a:rPr lang="ru-RU" sz="3200" dirty="0" smtClean="0">
                <a:latin typeface="+mj-lt"/>
              </a:rPr>
              <a:t>во время 10-ти минутного перерыва смотреть телевизор, играть в компьютерные игры или пользоваться различными социальными сетями. </a:t>
            </a:r>
            <a:r>
              <a:rPr lang="ru-RU" sz="3200" b="1" i="1" dirty="0" smtClean="0">
                <a:solidFill>
                  <a:schemeClr val="tx2"/>
                </a:solidFill>
                <a:latin typeface="+mj-lt"/>
              </a:rPr>
              <a:t>Эти занятия способствуют увеличению нагрузки на мозг ребёнка</a:t>
            </a:r>
            <a:r>
              <a:rPr lang="ru-RU" sz="3200" dirty="0" smtClean="0">
                <a:latin typeface="+mj-lt"/>
              </a:rPr>
              <a:t>, который уже и так напряжён во время занятий, изучения и запоминания материала. Пренебрежение этим правилом может привести к перегрузкам.</a:t>
            </a:r>
            <a:endParaRPr lang="ru-RU" sz="3200" dirty="0"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/>
              <a:t>Обеспечьте дома удобное место для занятий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b="1" i="1" dirty="0" smtClean="0">
                <a:latin typeface="+mj-lt"/>
              </a:rPr>
              <a:t>           </a:t>
            </a:r>
            <a:r>
              <a:rPr lang="ru-RU" sz="3200" dirty="0" smtClean="0">
                <a:latin typeface="+mj-lt"/>
              </a:rPr>
              <a:t>Необходимо убрать со стола лишние вещи, удобно расположить нужные учебники, пособия, тетради, бумагу, карандаши и т.п. Хорошо бы ввести в интерьер для занятий желтые и фиолетовые цвета, поскольку они повышают интеллектуальную активность – достаточно повесить на стену картину, сшить покрывало или подушки, или просто развесить над столом листы цветной бумаги. </a:t>
            </a:r>
          </a:p>
          <a:p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</TotalTime>
  <Words>806</Words>
  <Application>Microsoft Office PowerPoint</Application>
  <PresentationFormat>Экран (4:3)</PresentationFormat>
  <Paragraphs>54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Flow</vt:lpstr>
      <vt:lpstr>Как помочь детям подготовиться к экзаменам</vt:lpstr>
      <vt:lpstr>Самое главное в ходе подготовки к экзаменам </vt:lpstr>
      <vt:lpstr>Подбадривайте детей</vt:lpstr>
      <vt:lpstr>Наблюдайте за самочувствием ребенка</vt:lpstr>
      <vt:lpstr>Соблюдайте режим дня </vt:lpstr>
      <vt:lpstr>Поощряйте физическую активность ребёнка</vt:lpstr>
      <vt:lpstr>Контролируйте режим подготовки ребенка</vt:lpstr>
      <vt:lpstr>Строго противопоказано </vt:lpstr>
      <vt:lpstr>Обеспечьте дома удобное место для занятий</vt:lpstr>
      <vt:lpstr>Обратите внимание на питание ребенка</vt:lpstr>
      <vt:lpstr>Ознакомьте ребенка с методикой подготовки к экзаменам</vt:lpstr>
      <vt:lpstr>Приучайте ребенка ориентироваться во времени и уметь его распределять при выполнении заданий</vt:lpstr>
      <vt:lpstr>Ребенку всегда передается волнение родителей</vt:lpstr>
      <vt:lpstr>Признаки стресса                      • физические:</vt:lpstr>
      <vt:lpstr>Признаки стресса                      • эмоциональные:</vt:lpstr>
      <vt:lpstr>Признаки стресса                    • поведенческие:</vt:lpstr>
      <vt:lpstr>Уважаемые родители! Ваша любовь и поддержка - самая важная помощь ребёнку!</vt:lpstr>
    </vt:vector>
  </TitlesOfParts>
  <Company>Kraftway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УЭКАРМ</dc:creator>
  <cp:lastModifiedBy>Валетин</cp:lastModifiedBy>
  <cp:revision>8</cp:revision>
  <dcterms:created xsi:type="dcterms:W3CDTF">2014-01-17T09:03:28Z</dcterms:created>
  <dcterms:modified xsi:type="dcterms:W3CDTF">2016-03-23T05:56:55Z</dcterms:modified>
</cp:coreProperties>
</file>